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3" r:id="rId5"/>
    <p:sldId id="266" r:id="rId6"/>
    <p:sldId id="264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4720" y="1785926"/>
            <a:ext cx="7819280" cy="23264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Уютны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двор в цветущем городе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инициативное благоустройство 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эстетическое развитие дворовых территорий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86256"/>
            <a:ext cx="61722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Лучшая муниципальная практика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отраслевого конкурса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Предпосылки: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Отсутствие </a:t>
            </a:r>
            <a:r>
              <a:rPr lang="ru-RU" dirty="0" smtClean="0"/>
              <a:t>программы поощрения небольших инициатив жителей города по благоустройству </a:t>
            </a:r>
            <a:r>
              <a:rPr lang="ru-RU" dirty="0" smtClean="0"/>
              <a:t>дворовых </a:t>
            </a:r>
            <a:r>
              <a:rPr lang="ru-RU" dirty="0" smtClean="0"/>
              <a:t>территорий с целью поддержки и популяризации полезного опыта занятости и позитивной активности населения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Слабо </a:t>
            </a:r>
            <a:r>
              <a:rPr lang="ru-RU" dirty="0" smtClean="0"/>
              <a:t>налаженные социальные связи среди жильцов одного дома, </a:t>
            </a:r>
            <a:r>
              <a:rPr lang="ru-RU" dirty="0" smtClean="0"/>
              <a:t>общая неудовлетворенность </a:t>
            </a:r>
            <a:r>
              <a:rPr lang="ru-RU" dirty="0" smtClean="0"/>
              <a:t>состоянием придомовых территорий.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Идея решения: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Ставка – на инициативность.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Поощрение обеспечивается благодаря проведению двух идентичных по сути параллельных конкурсов «Уютный двор» (организатор – администрация городского округа) и «Нововоронеж – цветущий город» (организатор – Женсовет города).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Чужой успешный пример подключает новых </a:t>
            </a:r>
            <a:r>
              <a:rPr lang="ru-RU" dirty="0" smtClean="0"/>
              <a:t>участников, эффективность инициатив возрастает благодаря обмену опытом.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Изменения внешнего состояния домов носят ярко индивидуальный характер, хорошо заметны в компактном городе и вызывают позитивное отношение населения.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выделении даже незначительного поощрения, которое активист благоустройства двора вправе потратить по своему усмотрению: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значительно вырастает мотивация продолжить благоустройство в будущем году, реализовать новую идею, установить новую эстетическую или архитектурную форму;</a:t>
            </a:r>
          </a:p>
          <a:p>
            <a:pPr marL="0" indent="0" algn="just">
              <a:buFontTx/>
              <a:buChar char="-"/>
            </a:pPr>
            <a:r>
              <a:rPr lang="ru-RU" dirty="0" smtClean="0"/>
              <a:t> растет низовой авторитет энтузиаста – победителя, который в сфере низового инициативного благоустройства выступает экспертом.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ownloads\ССО_ГСР_МП_ТК_1708\ЛМП\Цветущий город\1 Цв город\1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450674" cy="558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Принципиальные особенности: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-максимально простые </a:t>
            </a:r>
            <a:r>
              <a:rPr lang="ru-RU" dirty="0" smtClean="0"/>
              <a:t>условия участия, определенные постановлением администрации о конкурсе «Уютный двор» и положением о конкурсе «Нововоронеж – цветущий город»</a:t>
            </a:r>
          </a:p>
          <a:p>
            <a:pPr algn="just"/>
            <a:r>
              <a:rPr lang="ru-RU" dirty="0" smtClean="0"/>
              <a:t>н</a:t>
            </a:r>
            <a:r>
              <a:rPr lang="ru-RU" dirty="0" smtClean="0"/>
              <a:t>е требуется оформления </a:t>
            </a:r>
            <a:r>
              <a:rPr lang="ru-RU" dirty="0" smtClean="0"/>
              <a:t>какого-либо статуса, регистрации, предоставления </a:t>
            </a:r>
            <a:r>
              <a:rPr lang="ru-RU" dirty="0" smtClean="0"/>
              <a:t>сложной отчетности </a:t>
            </a:r>
            <a:r>
              <a:rPr lang="ru-RU" dirty="0" smtClean="0"/>
              <a:t>и так </a:t>
            </a:r>
            <a:r>
              <a:rPr lang="ru-RU" dirty="0" smtClean="0"/>
              <a:t>далее</a:t>
            </a:r>
            <a:endParaRPr lang="ru-RU" dirty="0" smtClean="0"/>
          </a:p>
          <a:p>
            <a:pPr algn="just"/>
            <a:r>
              <a:rPr lang="ru-RU" dirty="0" smtClean="0"/>
              <a:t>-привлечение предпринимательского сообщества как в качестве </a:t>
            </a:r>
            <a:r>
              <a:rPr lang="ru-RU" dirty="0" smtClean="0"/>
              <a:t>участников (и их поощрение), </a:t>
            </a:r>
            <a:r>
              <a:rPr lang="ru-RU" dirty="0" smtClean="0"/>
              <a:t>так и в качестве </a:t>
            </a:r>
            <a:r>
              <a:rPr lang="ru-RU" dirty="0" smtClean="0"/>
              <a:t>спонсоров</a:t>
            </a:r>
            <a:endParaRPr lang="ru-RU" dirty="0" smtClean="0"/>
          </a:p>
          <a:p>
            <a:pPr algn="just"/>
            <a:r>
              <a:rPr lang="ru-RU" dirty="0" smtClean="0"/>
              <a:t>-в критерии оценки </a:t>
            </a:r>
            <a:r>
              <a:rPr lang="ru-RU" dirty="0" smtClean="0"/>
              <a:t>комиссии входят </a:t>
            </a:r>
            <a:r>
              <a:rPr lang="ru-RU" dirty="0" smtClean="0"/>
              <a:t>не только эстетические требования, но и приблизительная оценка общей суммы материальных и трудовых затрат при благоустройстве дворовой территории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ССО_ГСР_МП_ТК_1708\ЛМП\Цветущий город\1 Цв город\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714356"/>
            <a:ext cx="714380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654032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За период реализации с 2014 по 2017гг.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algn="just"/>
            <a:r>
              <a:rPr lang="ru-RU" dirty="0" smtClean="0"/>
              <a:t>Общее число участников за период реализации – 60 человек</a:t>
            </a:r>
          </a:p>
          <a:p>
            <a:pPr algn="just"/>
            <a:r>
              <a:rPr lang="ru-RU" dirty="0" smtClean="0"/>
              <a:t>Общая сумма финансирования за период реализации: 588 000 (488 000 средства муниципального бюджета, 100 000 средства предпринимателей)</a:t>
            </a:r>
          </a:p>
          <a:p>
            <a:pPr algn="just"/>
            <a:r>
              <a:rPr lang="ru-RU" dirty="0" smtClean="0"/>
              <a:t>Направленный эффект – на 11,7% населения, дворы 24 домов из 266.</a:t>
            </a:r>
            <a:endParaRPr lang="ru-RU" dirty="0" smtClean="0"/>
          </a:p>
          <a:p>
            <a:pPr algn="just"/>
            <a:r>
              <a:rPr lang="ru-RU" dirty="0" smtClean="0"/>
              <a:t>Освещение </a:t>
            </a:r>
            <a:r>
              <a:rPr lang="ru-RU" dirty="0" smtClean="0"/>
              <a:t>в СМИ – тема большого вклада простых людей в эстетически приятный облик родного </a:t>
            </a:r>
            <a:r>
              <a:rPr lang="ru-RU" dirty="0" smtClean="0"/>
              <a:t>города</a:t>
            </a:r>
          </a:p>
          <a:p>
            <a:pPr algn="just"/>
            <a:r>
              <a:rPr lang="ru-RU" dirty="0" smtClean="0"/>
              <a:t>Торжественное награждение денежными средствами, призами и </a:t>
            </a:r>
            <a:r>
              <a:rPr lang="ru-RU" dirty="0" smtClean="0"/>
              <a:t>грамотами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Коммунальная_3_Маркова\IMGM85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03419" cy="540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Показатели эффективности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Охват по итогам: доля награжденных от общего числа подавших </a:t>
            </a:r>
            <a:r>
              <a:rPr lang="ru-RU" dirty="0" smtClean="0"/>
              <a:t>заявки – 60%</a:t>
            </a:r>
          </a:p>
          <a:p>
            <a:pPr algn="just"/>
            <a:r>
              <a:rPr lang="ru-RU" dirty="0" smtClean="0"/>
              <a:t>Рост числа новых участников конкурсов «Уютный двор» и «Нововоронеж - цветущий город</a:t>
            </a:r>
            <a:r>
              <a:rPr lang="ru-RU" dirty="0" smtClean="0"/>
              <a:t>» - 50%</a:t>
            </a:r>
          </a:p>
          <a:p>
            <a:pPr algn="just"/>
            <a:r>
              <a:rPr lang="ru-RU" dirty="0" smtClean="0"/>
              <a:t>Реализация вознаграждений: повторная подача заявок на конкурс после проведения дополнительного благоустройства на сумму </a:t>
            </a:r>
            <a:r>
              <a:rPr lang="ru-RU" dirty="0" smtClean="0"/>
              <a:t>вознаграждения – 34%</a:t>
            </a:r>
          </a:p>
          <a:p>
            <a:pPr algn="just"/>
            <a:r>
              <a:rPr lang="ru-RU" dirty="0" smtClean="0"/>
              <a:t>Охват домов </a:t>
            </a:r>
            <a:r>
              <a:rPr lang="ru-RU" dirty="0" smtClean="0"/>
              <a:t>благоустроенными собственными силами и средствами </a:t>
            </a:r>
            <a:r>
              <a:rPr lang="ru-RU" dirty="0" smtClean="0"/>
              <a:t>дворами, от общего числа домов, в зависимости от способа подсчета (вместе с примыкающими ко двору домами или без</a:t>
            </a:r>
            <a:r>
              <a:rPr lang="ru-RU" dirty="0" smtClean="0"/>
              <a:t>) - </a:t>
            </a:r>
            <a:r>
              <a:rPr lang="ru-RU" dirty="0" smtClean="0"/>
              <a:t>17%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ru-RU" dirty="0" smtClean="0"/>
              <a:t>10%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</TotalTime>
  <Words>314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«Уютный двор в цветущем городе:   инициативное благоустройство и  эстетическое развитие дворовых территорий»</vt:lpstr>
      <vt:lpstr>Предпосылки:</vt:lpstr>
      <vt:lpstr>Идея решения:</vt:lpstr>
      <vt:lpstr>Слайд 4</vt:lpstr>
      <vt:lpstr>Принципиальные особенности:</vt:lpstr>
      <vt:lpstr>Слайд 6</vt:lpstr>
      <vt:lpstr>За период реализации с 2014 по 2017гг.</vt:lpstr>
      <vt:lpstr>Слайд 8</vt:lpstr>
      <vt:lpstr>Показатели эффективности: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«ОТЗЫВЧИВЫЙ НОВОВОРОНЕЖ»</dc:title>
  <dc:creator>Женя</dc:creator>
  <cp:lastModifiedBy>admin</cp:lastModifiedBy>
  <cp:revision>14</cp:revision>
  <dcterms:created xsi:type="dcterms:W3CDTF">2017-08-15T19:27:18Z</dcterms:created>
  <dcterms:modified xsi:type="dcterms:W3CDTF">2017-08-18T13:13:52Z</dcterms:modified>
</cp:coreProperties>
</file>